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7"/>
  </p:handoutMasterIdLst>
  <p:sldIdLst>
    <p:sldId id="256" r:id="rId2"/>
    <p:sldId id="257" r:id="rId3"/>
    <p:sldId id="258" r:id="rId4"/>
    <p:sldId id="259" r:id="rId5"/>
    <p:sldId id="276" r:id="rId6"/>
    <p:sldId id="260" r:id="rId7"/>
    <p:sldId id="270" r:id="rId8"/>
    <p:sldId id="262" r:id="rId9"/>
    <p:sldId id="286" r:id="rId10"/>
    <p:sldId id="287" r:id="rId11"/>
    <p:sldId id="268" r:id="rId12"/>
    <p:sldId id="274" r:id="rId13"/>
    <p:sldId id="269" r:id="rId14"/>
    <p:sldId id="265" r:id="rId15"/>
    <p:sldId id="264" r:id="rId16"/>
    <p:sldId id="266" r:id="rId17"/>
    <p:sldId id="267" r:id="rId18"/>
    <p:sldId id="271" r:id="rId19"/>
    <p:sldId id="279" r:id="rId20"/>
    <p:sldId id="277" r:id="rId21"/>
    <p:sldId id="281" r:id="rId22"/>
    <p:sldId id="282" r:id="rId23"/>
    <p:sldId id="278" r:id="rId24"/>
    <p:sldId id="280" r:id="rId25"/>
    <p:sldId id="283" r:id="rId26"/>
    <p:sldId id="28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4" r:id="rId45"/>
    <p:sldId id="325" r:id="rId46"/>
    <p:sldId id="304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28" r:id="rId64"/>
    <p:sldId id="329" r:id="rId65"/>
    <p:sldId id="285" r:id="rId6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378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6435"/>
          </a:xfrm>
          <a:prstGeom prst="rect">
            <a:avLst/>
          </a:prstGeom>
        </p:spPr>
        <p:txBody>
          <a:bodyPr vert="horz" lIns="93166" tIns="46583" rIns="93166" bIns="4658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6435"/>
          </a:xfrm>
          <a:prstGeom prst="rect">
            <a:avLst/>
          </a:prstGeom>
        </p:spPr>
        <p:txBody>
          <a:bodyPr vert="horz" lIns="93166" tIns="46583" rIns="93166" bIns="46583" rtlCol="0"/>
          <a:lstStyle>
            <a:lvl1pPr algn="r">
              <a:defRPr sz="1200"/>
            </a:lvl1pPr>
          </a:lstStyle>
          <a:p>
            <a:fld id="{A026B0D6-5523-4773-872B-0F306ED5CDB7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8"/>
            <a:ext cx="3037840" cy="466434"/>
          </a:xfrm>
          <a:prstGeom prst="rect">
            <a:avLst/>
          </a:prstGeom>
        </p:spPr>
        <p:txBody>
          <a:bodyPr vert="horz" lIns="93166" tIns="46583" rIns="93166" bIns="4658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6434"/>
          </a:xfrm>
          <a:prstGeom prst="rect">
            <a:avLst/>
          </a:prstGeom>
        </p:spPr>
        <p:txBody>
          <a:bodyPr vert="horz" lIns="93166" tIns="46583" rIns="93166" bIns="46583" rtlCol="0" anchor="b"/>
          <a:lstStyle>
            <a:lvl1pPr algn="r">
              <a:defRPr sz="1200"/>
            </a:lvl1pPr>
          </a:lstStyle>
          <a:p>
            <a:fld id="{AD915ECA-CF6E-4306-9815-827FBDA14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8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2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6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9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0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7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6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01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5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8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7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47699-64FB-4D56-B085-67E462AA795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A8A8F-F5F9-40C1-A7AF-B89A09FC6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0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Get a </a:t>
            </a:r>
            <a:r>
              <a:rPr lang="en-US" b="1" dirty="0" err="1"/>
              <a:t>CluE</a:t>
            </a:r>
            <a:r>
              <a:rPr lang="en-US" b="1" dirty="0"/>
              <a:t>: </a:t>
            </a:r>
            <a:r>
              <a:rPr lang="en-US" b="1" dirty="0" smtClean="0"/>
              <a:t>Ensemble </a:t>
            </a:r>
            <a:r>
              <a:rPr lang="en-US" b="1" dirty="0"/>
              <a:t>Clustering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with Chicago </a:t>
            </a:r>
            <a:r>
              <a:rPr lang="en-US" b="1" dirty="0"/>
              <a:t>Housing </a:t>
            </a:r>
            <a:r>
              <a:rPr lang="en-US" b="1" dirty="0" smtClean="0"/>
              <a:t>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Liao &amp; Cara </a:t>
            </a:r>
            <a:r>
              <a:rPr lang="en-US" dirty="0" smtClean="0"/>
              <a:t>Bowen-Goldberg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7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GV3 Consensus of Clustering -- Example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5785" y="1594215"/>
            <a:ext cx="3401540" cy="395090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269297" y="1523621"/>
          <a:ext cx="6737059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842"/>
                <a:gridCol w="1140902"/>
                <a:gridCol w="796955"/>
                <a:gridCol w="847288"/>
                <a:gridCol w="713064"/>
                <a:gridCol w="520117"/>
                <a:gridCol w="612397"/>
                <a:gridCol w="1376494"/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r>
                        <a:rPr lang="en-US" baseline="0" dirty="0" smtClean="0"/>
                        <a:t> Bootstrap Replicates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Hartigan</a:t>
                      </a:r>
                      <a:r>
                        <a:rPr lang="en-US" baseline="0" dirty="0" smtClean="0"/>
                        <a:t>-Wong </a:t>
                      </a:r>
                      <a:r>
                        <a:rPr lang="en-US" dirty="0" smtClean="0"/>
                        <a:t>k-means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Partitions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GV3</a:t>
                      </a:r>
                    </a:p>
                    <a:p>
                      <a:pPr algn="ctr" rtl="0"/>
                      <a:r>
                        <a:rPr lang="en-US" dirty="0" smtClean="0"/>
                        <a:t>Consensus </a:t>
                      </a:r>
                    </a:p>
                    <a:p>
                      <a:pPr algn="ctr" rtl="0"/>
                      <a:r>
                        <a:rPr lang="en-US" dirty="0" smtClean="0"/>
                        <a:t>per Cluster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OPTIONAL</a:t>
                      </a:r>
                      <a:endParaRPr lang="en-US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Obs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C1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Hard</a:t>
                      </a:r>
                      <a:r>
                        <a:rPr lang="en-US" baseline="0" dirty="0" smtClean="0"/>
                        <a:t> Cluster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65785" y="1712774"/>
            <a:ext cx="34716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“A SUMT algorithm for the “third model” in Gordon and </a:t>
            </a:r>
            <a:r>
              <a:rPr lang="en-US" dirty="0" err="1" smtClean="0"/>
              <a:t>Vichi</a:t>
            </a:r>
            <a:r>
              <a:rPr lang="en-US" dirty="0" smtClean="0"/>
              <a:t> (2001) for minimizing </a:t>
            </a:r>
            <a:r>
              <a:rPr lang="en-US" i="1" dirty="0" smtClean="0"/>
              <a:t>L</a:t>
            </a:r>
            <a:r>
              <a:rPr lang="en-US" dirty="0" smtClean="0"/>
              <a:t> with </a:t>
            </a:r>
            <a:r>
              <a:rPr lang="en-US" i="1" dirty="0" smtClean="0"/>
              <a:t>d</a:t>
            </a:r>
            <a:r>
              <a:rPr lang="en-US" dirty="0" smtClean="0"/>
              <a:t> being co-membership dissimilarity. </a:t>
            </a:r>
          </a:p>
          <a:p>
            <a:endParaRPr lang="en-US" dirty="0" smtClean="0"/>
          </a:p>
          <a:p>
            <a:r>
              <a:rPr lang="en-US" dirty="0" smtClean="0"/>
              <a:t>Equivalent to finding the membership matrix </a:t>
            </a:r>
            <a:r>
              <a:rPr lang="en-US" i="1" dirty="0" smtClean="0"/>
              <a:t>m</a:t>
            </a:r>
            <a:r>
              <a:rPr lang="en-US" dirty="0" smtClean="0"/>
              <a:t> for which the sum of the squared differences between </a:t>
            </a:r>
            <a:r>
              <a:rPr lang="en-US" i="1" dirty="0" smtClean="0"/>
              <a:t>C(m) = mm’</a:t>
            </a:r>
            <a:r>
              <a:rPr lang="en-US" dirty="0" smtClean="0"/>
              <a:t> and the weighted average co-membership matrix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        of the partitions is minimal.”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67" y="4616617"/>
            <a:ext cx="1657350" cy="457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2504" y="6236868"/>
            <a:ext cx="11682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/>
              <a:t>Hornik</a:t>
            </a:r>
            <a:r>
              <a:rPr lang="en-US" sz="1100" dirty="0" smtClean="0"/>
              <a:t> K (2016). _clue: Cluster ensembles_. R package version 0.3-51, &lt;URL: https://CRAN.R-project.org/package=clue&gt;.</a:t>
            </a:r>
          </a:p>
          <a:p>
            <a:r>
              <a:rPr lang="en-US" sz="1100" dirty="0" err="1" smtClean="0"/>
              <a:t>Hornik</a:t>
            </a:r>
            <a:r>
              <a:rPr lang="en-US" sz="1100" dirty="0" smtClean="0"/>
              <a:t> K (2005). “A CLUE for </a:t>
            </a:r>
            <a:r>
              <a:rPr lang="en-US" sz="1100" dirty="0" err="1" smtClean="0"/>
              <a:t>CLUster</a:t>
            </a:r>
            <a:r>
              <a:rPr lang="en-US" sz="1100" dirty="0" smtClean="0"/>
              <a:t> Ensembles.” _Journal of Statistical Software_, *14*(12). &lt;URL: http://doi.org/10.18637/jss.v014.i12&gt;.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2197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Ensemble and Consensus with Single </a:t>
            </a:r>
            <a:r>
              <a:rPr lang="en-US" dirty="0" err="1" smtClean="0"/>
              <a:t>Kmeans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sz="3200" dirty="0" smtClean="0"/>
              <a:t>one ensemble of the three single </a:t>
            </a:r>
            <a:r>
              <a:rPr lang="en-US" sz="3200" dirty="0" err="1" smtClean="0"/>
              <a:t>kmeans</a:t>
            </a:r>
            <a:r>
              <a:rPr lang="en-US" sz="3200" dirty="0" smtClean="0"/>
              <a:t> algorithms</a:t>
            </a:r>
            <a:br>
              <a:rPr lang="en-US" sz="3200" dirty="0" smtClean="0"/>
            </a:br>
            <a:r>
              <a:rPr lang="en-US" sz="3200" dirty="0" smtClean="0"/>
              <a:t>-  2 different consensus methods: SE and GV3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87" y="1899622"/>
            <a:ext cx="5745687" cy="37696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1" y="1899622"/>
            <a:ext cx="5745688" cy="37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4451"/>
          </a:xfrm>
        </p:spPr>
        <p:txBody>
          <a:bodyPr/>
          <a:lstStyle/>
          <a:p>
            <a:pPr algn="ctr"/>
            <a:r>
              <a:rPr lang="en-US" dirty="0" smtClean="0"/>
              <a:t>Bagging Clustering with BagClust1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9577"/>
            <a:ext cx="10515600" cy="4855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STEPS: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Form one original partition with a given base clustering algorithm, and obtain cluster labels for each observation.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Form the </a:t>
            </a:r>
            <a:r>
              <a:rPr lang="en-US" i="1" dirty="0" err="1"/>
              <a:t>b</a:t>
            </a:r>
            <a:r>
              <a:rPr lang="en-US" dirty="0" err="1"/>
              <a:t>th</a:t>
            </a:r>
            <a:r>
              <a:rPr lang="en-US" dirty="0"/>
              <a:t> bootstrap sample.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Apply the same clustering procedure to </a:t>
            </a:r>
            <a:r>
              <a:rPr lang="en-US" dirty="0" smtClean="0"/>
              <a:t>this </a:t>
            </a:r>
            <a:r>
              <a:rPr lang="en-US" dirty="0"/>
              <a:t>new sample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obtain cluster labels for each observation.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b="1" dirty="0"/>
              <a:t>Permute this new set of cluster labels so that there is maximum overlap between this one and the original one </a:t>
            </a:r>
            <a:r>
              <a:rPr lang="en-US" b="1" dirty="0" smtClean="0"/>
              <a:t>obtained </a:t>
            </a:r>
            <a:r>
              <a:rPr lang="en-US" b="1" dirty="0"/>
              <a:t>in step 1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This is necessary due to instability of cluster assignment (</a:t>
            </a:r>
            <a:r>
              <a:rPr lang="en-US" dirty="0" err="1" smtClean="0"/>
              <a:t>eg</a:t>
            </a:r>
            <a:r>
              <a:rPr lang="en-US" dirty="0" smtClean="0"/>
              <a:t> 1-2-3 permutes to 3-1-2)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Repeat steps 2-4 </a:t>
            </a:r>
            <a:r>
              <a:rPr lang="en-US" i="1" dirty="0"/>
              <a:t>B</a:t>
            </a:r>
            <a:r>
              <a:rPr lang="en-US" dirty="0"/>
              <a:t> times.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After finishing all </a:t>
            </a:r>
            <a:r>
              <a:rPr lang="en-US" i="1" dirty="0"/>
              <a:t>B</a:t>
            </a:r>
            <a:r>
              <a:rPr lang="en-US" dirty="0"/>
              <a:t> iterations, assign a bagged cluster label for each observation by majority vote, which is the proportion of total votes in favor of winning the cluster assignment.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2504" y="6236868"/>
            <a:ext cx="116829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Sandrine </a:t>
            </a:r>
            <a:r>
              <a:rPr lang="en-US" altLang="en-US" sz="11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Dudoit</a:t>
            </a: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Jane </a:t>
            </a:r>
            <a:r>
              <a:rPr lang="en-US" altLang="en-US" sz="1100" dirty="0" err="1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Fridlyand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, “Bagging </a:t>
            </a: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to improve the accuracy of a clustering 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procedure”,  Bioinformatics, vol. 19, no.9, pp. 1090-1099, 2003.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753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 smtClean="0"/>
              <a:t>Boot Strap </a:t>
            </a:r>
            <a:r>
              <a:rPr lang="en-US" sz="4000" dirty="0" err="1" smtClean="0"/>
              <a:t>Kmeans</a:t>
            </a:r>
            <a:r>
              <a:rPr lang="en-US" sz="4000" dirty="0" smtClean="0"/>
              <a:t>: </a:t>
            </a:r>
            <a:r>
              <a:rPr lang="en-US" sz="4000" dirty="0" smtClean="0"/>
              <a:t>Bag_Clust1 </a:t>
            </a:r>
            <a:r>
              <a:rPr lang="en-US" sz="4000" dirty="0" smtClean="0"/>
              <a:t>vs </a:t>
            </a:r>
            <a:r>
              <a:rPr lang="en-US" sz="4000" dirty="0"/>
              <a:t>(</a:t>
            </a:r>
            <a:r>
              <a:rPr lang="en-US" sz="4000" dirty="0" smtClean="0"/>
              <a:t>SE or GV3)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t="3760" r="5857" b="14531"/>
          <a:stretch/>
        </p:blipFill>
        <p:spPr>
          <a:xfrm>
            <a:off x="1054101" y="1005840"/>
            <a:ext cx="4714240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3698" r="4856" b="12872"/>
          <a:stretch/>
        </p:blipFill>
        <p:spPr>
          <a:xfrm>
            <a:off x="838200" y="3901439"/>
            <a:ext cx="4795520" cy="2956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2552" r="6173" b="12872"/>
          <a:stretch/>
        </p:blipFill>
        <p:spPr>
          <a:xfrm>
            <a:off x="5902961" y="3779520"/>
            <a:ext cx="4724400" cy="299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2552" r="3729" b="16027"/>
          <a:stretch/>
        </p:blipFill>
        <p:spPr>
          <a:xfrm>
            <a:off x="5984242" y="904239"/>
            <a:ext cx="4866638" cy="28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Single PAM vs Bagged Ensemble of PAM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326896"/>
            <a:ext cx="8102144" cy="53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1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PAM with 50 Bagged Replicates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316736"/>
            <a:ext cx="8102144" cy="53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PAM with 100 Bagged Replicates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316736"/>
            <a:ext cx="810214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3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PAM with 200 Bagged Replicates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1" y="1316736"/>
            <a:ext cx="8102142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1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 Data –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run of </a:t>
            </a:r>
            <a:r>
              <a:rPr lang="en-US" dirty="0" err="1" smtClean="0"/>
              <a:t>DBscan</a:t>
            </a:r>
            <a:r>
              <a:rPr lang="en-US" dirty="0" smtClean="0"/>
              <a:t> perfectly clusters this particular data</a:t>
            </a:r>
          </a:p>
          <a:p>
            <a:r>
              <a:rPr lang="en-US" dirty="0" smtClean="0"/>
              <a:t>No amount of parameter tuning, and no ensemble, gets other algorithms up to par with </a:t>
            </a:r>
            <a:r>
              <a:rPr lang="en-US" dirty="0" err="1" smtClean="0"/>
              <a:t>DBscan</a:t>
            </a:r>
            <a:r>
              <a:rPr lang="en-US" dirty="0" smtClean="0"/>
              <a:t> – but PAM is much better than any version of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smtClean="0"/>
              <a:t>Find your best algorithm in the most simple way possible and then try to improve upon it with ensemble clustering</a:t>
            </a:r>
          </a:p>
          <a:p>
            <a:r>
              <a:rPr lang="en-US" dirty="0" smtClean="0"/>
              <a:t>Don’t expect ensemble clustering to overcome the “sins” of using the wrong algorithm to begin with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44145"/>
            <a:ext cx="10515600" cy="1029335"/>
          </a:xfrm>
        </p:spPr>
        <p:txBody>
          <a:bodyPr/>
          <a:lstStyle/>
          <a:p>
            <a:r>
              <a:rPr lang="en-US" dirty="0" smtClean="0"/>
              <a:t>Optimizing base clustering on Chicago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143499"/>
          </a:xfrm>
        </p:spPr>
        <p:txBody>
          <a:bodyPr>
            <a:normAutofit/>
          </a:bodyPr>
          <a:lstStyle/>
          <a:p>
            <a:r>
              <a:rPr lang="en-US" dirty="0" smtClean="0"/>
              <a:t>Ongoing DePaul Housing Segmentation study has already used Pam K Medoids for many weeks and found it suitable to dataset</a:t>
            </a:r>
          </a:p>
          <a:p>
            <a:r>
              <a:rPr lang="en-US" dirty="0" smtClean="0"/>
              <a:t>k = 8 clusters was found to be optimal by applying domain knowledge in the following ways: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Looking at cluster sizes when </a:t>
            </a:r>
            <a:r>
              <a:rPr lang="en-US" i="1" dirty="0" smtClean="0"/>
              <a:t>k</a:t>
            </a:r>
            <a:r>
              <a:rPr lang="en-US" dirty="0" smtClean="0"/>
              <a:t> is varied,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External validation – analysis of geographic plots for various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Analyzing boxplots of all 35 - 40 variables per cluster when </a:t>
            </a:r>
            <a:r>
              <a:rPr lang="en-US" i="1" dirty="0" smtClean="0"/>
              <a:t>k</a:t>
            </a:r>
            <a:r>
              <a:rPr lang="en-US" dirty="0" smtClean="0"/>
              <a:t> is varied,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ANOVA tests on each variable’s mean differences between clusters.</a:t>
            </a:r>
            <a:endParaRPr lang="en-US" sz="2500" dirty="0" smtClean="0"/>
          </a:p>
          <a:p>
            <a:r>
              <a:rPr lang="en-US" dirty="0" smtClean="0"/>
              <a:t>k-means is too sensitive to outliers to use on noisy data such as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498824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Source: US Census, ACS and others via the </a:t>
            </a:r>
            <a:r>
              <a:rPr lang="en-US" dirty="0"/>
              <a:t>DePaul Institute for Housing </a:t>
            </a:r>
            <a:r>
              <a:rPr lang="en-US" dirty="0" smtClean="0"/>
              <a:t>Studies</a:t>
            </a:r>
          </a:p>
          <a:p>
            <a:r>
              <a:rPr lang="en-US" dirty="0" smtClean="0"/>
              <a:t>Observations: 1,980 census tracts of the 7 counties of Chicagoland area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Features: 90 attributes, each for years 2000 and 2013, of socioeconomic data</a:t>
            </a:r>
          </a:p>
          <a:p>
            <a:pPr lvl="1"/>
            <a:r>
              <a:rPr lang="en-US" dirty="0" smtClean="0"/>
              <a:t>demographics</a:t>
            </a:r>
          </a:p>
          <a:p>
            <a:pPr lvl="1"/>
            <a:r>
              <a:rPr lang="en-US" dirty="0" smtClean="0"/>
              <a:t>housing tenure</a:t>
            </a:r>
          </a:p>
          <a:p>
            <a:pPr lvl="1"/>
            <a:r>
              <a:rPr lang="en-US" dirty="0" smtClean="0"/>
              <a:t>household income</a:t>
            </a:r>
          </a:p>
          <a:p>
            <a:pPr lvl="1"/>
            <a:r>
              <a:rPr lang="en-US" dirty="0" smtClean="0"/>
              <a:t>housing costs</a:t>
            </a:r>
          </a:p>
          <a:p>
            <a:pPr lvl="1"/>
            <a:r>
              <a:rPr lang="en-US" dirty="0" smtClean="0"/>
              <a:t>Education</a:t>
            </a:r>
          </a:p>
          <a:p>
            <a:pPr lvl="1"/>
            <a:r>
              <a:rPr lang="en-US" dirty="0" smtClean="0"/>
              <a:t>population density</a:t>
            </a:r>
          </a:p>
          <a:p>
            <a:pPr lvl="1"/>
            <a:r>
              <a:rPr lang="en-US" dirty="0" smtClean="0"/>
              <a:t>age of housing</a:t>
            </a:r>
          </a:p>
          <a:p>
            <a:pPr lvl="1"/>
            <a:r>
              <a:rPr lang="en-US" dirty="0" smtClean="0"/>
              <a:t>housing density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Two subsets: one </a:t>
            </a:r>
            <a:r>
              <a:rPr lang="en-US" dirty="0"/>
              <a:t>for 2013, and one for ‘Change Over Time’ from 2000 to 2013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7 Counties Housing Data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20" y="2423160"/>
            <a:ext cx="3573780" cy="274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60" y="2415539"/>
            <a:ext cx="3713571" cy="274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4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862" y="365126"/>
            <a:ext cx="10980938" cy="915034"/>
          </a:xfrm>
        </p:spPr>
        <p:txBody>
          <a:bodyPr>
            <a:normAutofit fontScale="90000"/>
          </a:bodyPr>
          <a:lstStyle/>
          <a:p>
            <a:r>
              <a:rPr lang="en-US" sz="4200" dirty="0" smtClean="0"/>
              <a:t>Choosing </a:t>
            </a:r>
            <a:r>
              <a:rPr lang="en-US" sz="4200" dirty="0"/>
              <a:t>k</a:t>
            </a:r>
            <a:r>
              <a:rPr lang="en-US" sz="4200" dirty="0" smtClean="0"/>
              <a:t>=8 for Ensembles</a:t>
            </a:r>
            <a:r>
              <a:rPr lang="en-US" dirty="0" smtClean="0"/>
              <a:t> </a:t>
            </a:r>
            <a:r>
              <a:rPr lang="en-US" sz="3400" dirty="0" smtClean="0"/>
              <a:t>(weak membership reduction)</a:t>
            </a:r>
            <a:endParaRPr lang="en-US" sz="3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3"/>
          <a:stretch/>
        </p:blipFill>
        <p:spPr bwMode="auto">
          <a:xfrm>
            <a:off x="203060" y="4080158"/>
            <a:ext cx="5629275" cy="249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5863331" y="6241895"/>
            <a:ext cx="153583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918" y="1386603"/>
            <a:ext cx="5563377" cy="2495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1" y="1334948"/>
            <a:ext cx="5629275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99737" y="5918729"/>
            <a:ext cx="3133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Weak Member when row does not have any Probability &gt; 0.5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38910" y="4228023"/>
            <a:ext cx="5473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Looking at Cluster Sizes when </a:t>
            </a:r>
            <a:r>
              <a:rPr lang="en-US" i="1" dirty="0" smtClean="0"/>
              <a:t>k</a:t>
            </a:r>
            <a:r>
              <a:rPr lang="en-US" dirty="0" smtClean="0"/>
              <a:t> is varied can help decide optimal K, but requires domain knowledge.  </a:t>
            </a:r>
          </a:p>
          <a:p>
            <a:r>
              <a:rPr lang="en-US" i="1" dirty="0">
                <a:solidFill>
                  <a:srgbClr val="C00000"/>
                </a:solidFill>
              </a:rPr>
              <a:t>k</a:t>
            </a:r>
            <a:r>
              <a:rPr lang="en-US" i="1" dirty="0" smtClean="0">
                <a:solidFill>
                  <a:srgbClr val="C00000"/>
                </a:solidFill>
              </a:rPr>
              <a:t> =7 has 2 clusters representing 55% of 1906 tracts?</a:t>
            </a:r>
          </a:p>
          <a:p>
            <a:r>
              <a:rPr lang="en-US" dirty="0" smtClean="0"/>
              <a:t>Not realistic as Chicago is too diverse for such a result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356412" y="3520366"/>
            <a:ext cx="346229" cy="6747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75504" y="6153912"/>
            <a:ext cx="656831" cy="2249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5576"/>
            <a:ext cx="10515600" cy="7493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Don’t be fooled by Weak Membership alone</a:t>
            </a:r>
            <a:endParaRPr lang="en-US" sz="4000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47" b="-456"/>
          <a:stretch/>
        </p:blipFill>
        <p:spPr bwMode="auto">
          <a:xfrm>
            <a:off x="472440" y="1640840"/>
            <a:ext cx="11112026" cy="4424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440" y="891540"/>
            <a:ext cx="10518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K Means Ensemble produces almost no weak members and scores well in Validation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BUT….. </a:t>
            </a:r>
            <a:r>
              <a:rPr lang="en-US" sz="2000" i="1" dirty="0" smtClean="0"/>
              <a:t>Do the results make sense when you plot it?</a:t>
            </a:r>
            <a:endParaRPr lang="en-US" sz="2000" i="1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9458325" y="5981700"/>
            <a:ext cx="0" cy="5334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2440" y="6145768"/>
            <a:ext cx="8862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index has a clue! Pam KMed100 is 2</a:t>
            </a:r>
            <a:r>
              <a:rPr lang="en-US" baseline="30000" dirty="0" smtClean="0"/>
              <a:t>nd</a:t>
            </a:r>
            <a:r>
              <a:rPr lang="en-US" dirty="0" smtClean="0"/>
              <a:t> best; score </a:t>
            </a:r>
            <a:r>
              <a:rPr lang="en-US" dirty="0" err="1" smtClean="0"/>
              <a:t>differnce</a:t>
            </a:r>
            <a:r>
              <a:rPr lang="en-US" dirty="0" smtClean="0"/>
              <a:t> with </a:t>
            </a:r>
            <a:r>
              <a:rPr lang="en-US" dirty="0" err="1" smtClean="0"/>
              <a:t>MacQueen</a:t>
            </a:r>
            <a:r>
              <a:rPr lang="en-US" dirty="0" smtClean="0"/>
              <a:t> GV3 is small</a:t>
            </a:r>
          </a:p>
          <a:p>
            <a:r>
              <a:rPr lang="en-US" dirty="0" smtClean="0"/>
              <a:t>DB index based </a:t>
            </a:r>
            <a:r>
              <a:rPr lang="en-US" dirty="0"/>
              <a:t>on a ratio of within-cluster and between-cluster distances</a:t>
            </a:r>
          </a:p>
        </p:txBody>
      </p:sp>
      <p:sp>
        <p:nvSpPr>
          <p:cNvPr id="7" name="Oval 6"/>
          <p:cNvSpPr/>
          <p:nvPr/>
        </p:nvSpPr>
        <p:spPr>
          <a:xfrm>
            <a:off x="8915400" y="4600575"/>
            <a:ext cx="1152526" cy="1066799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198" y="243967"/>
            <a:ext cx="11258550" cy="12895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Compare “Wealth Cluster”:					 	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Pam k </a:t>
            </a:r>
            <a:r>
              <a:rPr lang="en-US" dirty="0" smtClean="0"/>
              <a:t>(119 members) vs </a:t>
            </a:r>
            <a:r>
              <a:rPr lang="en-US" dirty="0" err="1" smtClean="0"/>
              <a:t>kmeans</a:t>
            </a:r>
            <a:r>
              <a:rPr lang="en-US" dirty="0" smtClean="0"/>
              <a:t> (9 members)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277" y="1533525"/>
            <a:ext cx="7211734" cy="5062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7700" y="1533525"/>
            <a:ext cx="373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5 from </a:t>
            </a:r>
            <a:r>
              <a:rPr lang="en-US" dirty="0" smtClean="0"/>
              <a:t>PAM K </a:t>
            </a:r>
            <a:r>
              <a:rPr lang="en-US" dirty="0"/>
              <a:t>Medoids Ensemble, which is a Wealthy Cluster </a:t>
            </a:r>
            <a:r>
              <a:rPr lang="en-US" dirty="0" smtClean="0"/>
              <a:t>with 119 tracts using </a:t>
            </a:r>
            <a:r>
              <a:rPr lang="en-US" dirty="0"/>
              <a:t>Change </a:t>
            </a:r>
            <a:r>
              <a:rPr lang="en-US" dirty="0" smtClean="0"/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 Means only found </a:t>
            </a:r>
            <a:r>
              <a:rPr lang="en-US" dirty="0"/>
              <a:t>9 Wealthy Tracts in </a:t>
            </a:r>
            <a:r>
              <a:rPr lang="en-US" dirty="0" smtClean="0"/>
              <a:t>equivalent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Wrong Algorithm can give non-</a:t>
            </a:r>
            <a:r>
              <a:rPr lang="en-US" dirty="0" err="1" smtClean="0"/>
              <a:t>sensical</a:t>
            </a:r>
            <a:r>
              <a:rPr lang="en-US" dirty="0" smtClean="0"/>
              <a:t>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4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58446"/>
            <a:ext cx="10515600" cy="6202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Ensemble Can Refine Clustering Results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49" y="1541459"/>
            <a:ext cx="10582182" cy="502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120" y="790694"/>
            <a:ext cx="1004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Chicago Loop Example: 2 census tracts re-assigned from High Growth(8) to Medium Growth Cluster(7)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Re-assignment seem reasonable when 2 strongest variables for High Growth is examined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6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454" y="187572"/>
            <a:ext cx="10515600" cy="83336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Pam K Internal Validation Indices- </a:t>
            </a:r>
            <a:r>
              <a:rPr lang="en-US" dirty="0" smtClean="0"/>
              <a:t>Ensemble Wins</a:t>
            </a:r>
            <a:endParaRPr lang="en-US" dirty="0"/>
          </a:p>
        </p:txBody>
      </p:sp>
      <p:pic>
        <p:nvPicPr>
          <p:cNvPr id="410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17" y="1363664"/>
            <a:ext cx="5696745" cy="25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10" y="4089985"/>
            <a:ext cx="5785204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48506" y="1225119"/>
            <a:ext cx="4314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Ensemble Pam K does score well in most Validation Indices.  Improvement happens with more parallel runs ( 50 vs 100)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48506" y="2496105"/>
            <a:ext cx="43145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Dunn’s Index is more appropriate to use when K is being varied and algorithms changing.  The denominator in formula is K which is fixed at 8 in this slide.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Inter-cluster distance metric is the numerator, which is likely not varying much for the same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48506" y="4804429"/>
            <a:ext cx="4535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Minimizing Indices(DB, XB) are a ratio of compactness </a:t>
            </a:r>
            <a:r>
              <a:rPr lang="en-US" dirty="0"/>
              <a:t>and separation </a:t>
            </a:r>
            <a:r>
              <a:rPr lang="en-US" dirty="0" smtClean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SD uses the variance of dataset &amp; clusters to measure scatter +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Calinski-Harabasz</a:t>
            </a:r>
            <a:r>
              <a:rPr lang="en-US" dirty="0" smtClean="0"/>
              <a:t> is ratio of between cluster variance/within cluster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0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dirty="0" smtClean="0"/>
              <a:t>Choose Internal Validity Measures Wisely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7592"/>
            <a:ext cx="10515600" cy="48693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Applying the wrong validity measure to a partitioning method or dataset can be misleading </a:t>
            </a:r>
          </a:p>
          <a:p>
            <a:r>
              <a:rPr lang="en-US" dirty="0" smtClean="0"/>
              <a:t>The internal validity measures we use for Chicago </a:t>
            </a:r>
            <a:r>
              <a:rPr lang="en-US" dirty="0" err="1" smtClean="0"/>
              <a:t>data+PAM</a:t>
            </a:r>
            <a:r>
              <a:rPr lang="en-US" dirty="0" smtClean="0"/>
              <a:t> are NOT applicable to Toy data + DBSCAN </a:t>
            </a:r>
          </a:p>
          <a:p>
            <a:r>
              <a:rPr lang="en-US" dirty="0" smtClean="0"/>
              <a:t>For a density-based clustering, use S-</a:t>
            </a:r>
            <a:r>
              <a:rPr lang="en-US" dirty="0" err="1" smtClean="0"/>
              <a:t>Dbw</a:t>
            </a:r>
            <a:r>
              <a:rPr lang="en-US" dirty="0" smtClean="0"/>
              <a:t> (Scatter + Distance Between) </a:t>
            </a:r>
          </a:p>
          <a:p>
            <a:pPr lvl="1"/>
            <a:r>
              <a:rPr lang="en-US" dirty="0" smtClean="0"/>
              <a:t>= the sum of the mean dispersion plus the between-cluster density – try to minimize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Kmeans</a:t>
            </a:r>
            <a:r>
              <a:rPr lang="en-US" dirty="0" smtClean="0"/>
              <a:t> variants, which are worst on external validation, come out 'best' if we use the wrong internal validity measures</a:t>
            </a:r>
          </a:p>
          <a:p>
            <a:r>
              <a:rPr lang="en-US" dirty="0" smtClean="0"/>
              <a:t>When we use the correct internal validity measures, we see </a:t>
            </a:r>
            <a:r>
              <a:rPr lang="en-US" dirty="0" err="1" smtClean="0"/>
              <a:t>DBscan</a:t>
            </a:r>
            <a:r>
              <a:rPr lang="en-US" dirty="0" smtClean="0"/>
              <a:t> far outperforms the other approaches.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6" y="3346952"/>
            <a:ext cx="10840007" cy="14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Internal Validity Measures </a:t>
            </a:r>
            <a:r>
              <a:rPr lang="en-US" dirty="0" smtClean="0"/>
              <a:t>Wisely (2)</a:t>
            </a:r>
            <a:br>
              <a:rPr lang="en-US" dirty="0" smtClean="0"/>
            </a:br>
            <a:r>
              <a:rPr lang="en-US" dirty="0" smtClean="0"/>
              <a:t>-- Toy Data External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10" y="1723777"/>
            <a:ext cx="5401429" cy="3543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3" y="1828551"/>
            <a:ext cx="5401429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521208"/>
            <a:ext cx="10439400" cy="52930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results: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NOW data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Bagging with Clustering ensemble </a:t>
            </a:r>
            <a:br>
              <a:rPr lang="en-US" dirty="0" smtClean="0"/>
            </a:br>
            <a:r>
              <a:rPr lang="en-US" dirty="0" smtClean="0"/>
              <a:t>vs </a:t>
            </a:r>
            <a:br>
              <a:rPr lang="en-US" dirty="0" smtClean="0"/>
            </a:br>
            <a:r>
              <a:rPr lang="en-US" dirty="0" smtClean="0"/>
              <a:t>single PAM partition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NOW DATA			Cluster 1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1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9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Goal (Problem / Motivation)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593"/>
            <a:ext cx="10515600" cy="4351338"/>
          </a:xfrm>
        </p:spPr>
        <p:txBody>
          <a:bodyPr/>
          <a:lstStyle/>
          <a:p>
            <a:r>
              <a:rPr lang="en-US" dirty="0" smtClean="0"/>
              <a:t>Can Ensemble Clustering help find optimal K (# of clusters)?</a:t>
            </a:r>
          </a:p>
          <a:p>
            <a:r>
              <a:rPr lang="en-US" dirty="0"/>
              <a:t>T</a:t>
            </a:r>
            <a:r>
              <a:rPr lang="en-US" dirty="0" smtClean="0"/>
              <a:t>ry to improve on the single cluster partitions found</a:t>
            </a:r>
          </a:p>
          <a:p>
            <a:r>
              <a:rPr lang="en-US" dirty="0" smtClean="0"/>
              <a:t>What happens when inappropriate algorithm is used with Ensemble Clustering?</a:t>
            </a:r>
          </a:p>
          <a:p>
            <a:r>
              <a:rPr lang="en-US" dirty="0" smtClean="0"/>
              <a:t>Clustering Quality Validation Indices – performance of Ensemble vs Single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2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2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3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6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3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4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4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5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2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5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7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6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8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6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pPr algn="ctr"/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0796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Apply single clustering with several different algorithms</a:t>
            </a:r>
          </a:p>
          <a:p>
            <a:pPr lvl="1"/>
            <a:r>
              <a:rPr lang="en-US" dirty="0" smtClean="0"/>
              <a:t>k-means: </a:t>
            </a:r>
            <a:r>
              <a:rPr lang="en-US" dirty="0" err="1" smtClean="0"/>
              <a:t>Hartigan</a:t>
            </a:r>
            <a:r>
              <a:rPr lang="en-US" dirty="0" smtClean="0"/>
              <a:t>-Wong vs Lloyd (</a:t>
            </a:r>
            <a:r>
              <a:rPr lang="en-US" dirty="0" err="1" smtClean="0"/>
              <a:t>Forgy</a:t>
            </a:r>
            <a:r>
              <a:rPr lang="en-US" dirty="0" smtClean="0"/>
              <a:t>) vs </a:t>
            </a:r>
            <a:r>
              <a:rPr lang="en-US" dirty="0" err="1" smtClean="0"/>
              <a:t>MacQueen</a:t>
            </a:r>
            <a:endParaRPr lang="en-US" dirty="0" smtClean="0"/>
          </a:p>
          <a:p>
            <a:pPr lvl="1"/>
            <a:r>
              <a:rPr lang="en-US" dirty="0" smtClean="0"/>
              <a:t>Also: PAM k-medoids, Fuzzy c-means, </a:t>
            </a:r>
            <a:r>
              <a:rPr lang="en-US" dirty="0" err="1" smtClean="0"/>
              <a:t>DBscan</a:t>
            </a:r>
            <a:endParaRPr lang="en-US" dirty="0" smtClean="0"/>
          </a:p>
          <a:p>
            <a:r>
              <a:rPr lang="en-US" dirty="0" smtClean="0"/>
              <a:t>Choose optimal base clustering algorithm and parameters</a:t>
            </a:r>
          </a:p>
          <a:p>
            <a:pPr lvl="1"/>
            <a:r>
              <a:rPr lang="en-US" dirty="0" smtClean="0"/>
              <a:t>PAM, Euclidean, k=8</a:t>
            </a:r>
          </a:p>
          <a:p>
            <a:r>
              <a:rPr lang="en-US" dirty="0" smtClean="0"/>
              <a:t>Repeat using cluster ensembles and consensus clustering</a:t>
            </a:r>
          </a:p>
          <a:p>
            <a:pPr lvl="1"/>
            <a:r>
              <a:rPr lang="en-US" dirty="0" smtClean="0"/>
              <a:t>Ensembles of single-runs of different algorithms</a:t>
            </a:r>
          </a:p>
          <a:p>
            <a:pPr lvl="1"/>
            <a:r>
              <a:rPr lang="en-US" dirty="0" smtClean="0"/>
              <a:t>Ensembles of multiple runs of the same algorithm</a:t>
            </a:r>
          </a:p>
          <a:p>
            <a:pPr lvl="1"/>
            <a:r>
              <a:rPr lang="en-US" dirty="0" smtClean="0"/>
              <a:t>Consensus methods: BagClust1, Soft Euclidean, GV3 (SUMT variant)</a:t>
            </a:r>
            <a:endParaRPr lang="en-US" dirty="0"/>
          </a:p>
          <a:p>
            <a:pPr lvl="0"/>
            <a:r>
              <a:rPr lang="en-US" dirty="0"/>
              <a:t>Compare single </a:t>
            </a:r>
            <a:r>
              <a:rPr lang="en-US" dirty="0" smtClean="0"/>
              <a:t>clustering </a:t>
            </a:r>
            <a:r>
              <a:rPr lang="en-US" dirty="0"/>
              <a:t>to consensus </a:t>
            </a:r>
            <a:r>
              <a:rPr lang="en-US" dirty="0" smtClean="0"/>
              <a:t>clustering </a:t>
            </a:r>
          </a:p>
          <a:p>
            <a:pPr lvl="1"/>
            <a:r>
              <a:rPr lang="en-US" dirty="0" smtClean="0"/>
              <a:t>internal validation quality indexes – choose carefully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external validation with geographical maps</a:t>
            </a:r>
          </a:p>
          <a:p>
            <a:r>
              <a:rPr lang="en-US" dirty="0" smtClean="0"/>
              <a:t>This is an Ensemble method, but NOT a classification method</a:t>
            </a:r>
          </a:p>
          <a:p>
            <a:pPr lvl="1"/>
            <a:r>
              <a:rPr lang="en-US" dirty="0" smtClean="0"/>
              <a:t>Our data is not labeled – we must find different metrics for quality &amp; validity</a:t>
            </a:r>
          </a:p>
          <a:p>
            <a:pPr lvl="1"/>
            <a:r>
              <a:rPr lang="en-US" dirty="0" smtClean="0"/>
              <a:t>We use all our data to build partition models – no train/test split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4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7564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7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9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7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8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8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94944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			Cluster 8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7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720" y="152400"/>
            <a:ext cx="19710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All Clusters</a:t>
            </a:r>
          </a:p>
          <a:p>
            <a:endParaRPr lang="en-US" dirty="0"/>
          </a:p>
          <a:p>
            <a:r>
              <a:rPr lang="en-US" dirty="0" smtClean="0"/>
              <a:t>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66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720" y="152400"/>
            <a:ext cx="19710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All Clusters</a:t>
            </a:r>
          </a:p>
          <a:p>
            <a:endParaRPr lang="en-US" dirty="0"/>
          </a:p>
          <a:p>
            <a:r>
              <a:rPr lang="en-US" dirty="0" smtClean="0"/>
              <a:t>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56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521208"/>
            <a:ext cx="10439400" cy="52930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results: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CHANGE data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Bagging with Clustering ensemble </a:t>
            </a:r>
            <a:br>
              <a:rPr lang="en-US" dirty="0" smtClean="0"/>
            </a:br>
            <a:r>
              <a:rPr lang="en-US" dirty="0" smtClean="0"/>
              <a:t>vs </a:t>
            </a:r>
            <a:br>
              <a:rPr lang="en-US" dirty="0" smtClean="0"/>
            </a:br>
            <a:r>
              <a:rPr lang="en-US" dirty="0" smtClean="0"/>
              <a:t>single PAM partition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lusters-Cluster 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1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HG Ensemble Results-Cluster 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1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26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lusters-Cluster 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2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9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Ensemble Clustering: How It 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79" y="1825625"/>
            <a:ext cx="927304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882345" y="6311900"/>
            <a:ext cx="84273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Natthakan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Iam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-On,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Tossapon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Boongoen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, Simon Garrett, Chris Price, "A Link-Based Cluster Ensemble Approach for Categorical Data Clustering," 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IEEE Transactions on Knowledge and Data Engineering, vol. 24, no. 3, pp. 413-425, March, 2012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12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HG Ensemble Results-Cluster 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2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lusters-Cluster 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3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HG Ensemble Results-Cluster 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3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lusters-Cluster 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4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0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HG Ensemble Results-Cluster 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4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2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lusters-Cluster 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5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HG Ensemble Results-Cluster 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5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8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lusters-Cluster 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6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HG Ensemble Results-Cluster 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6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5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lusters-Cluster 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7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</p:spPr>
        <p:txBody>
          <a:bodyPr/>
          <a:lstStyle/>
          <a:p>
            <a:pPr algn="ctr"/>
            <a:r>
              <a:rPr lang="en-US" dirty="0" smtClean="0"/>
              <a:t>Methodology applied to ‘Toy’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4440"/>
            <a:ext cx="10515600" cy="5495544"/>
          </a:xfrm>
        </p:spPr>
        <p:txBody>
          <a:bodyPr/>
          <a:lstStyle/>
          <a:p>
            <a:r>
              <a:rPr lang="en-US" dirty="0" smtClean="0"/>
              <a:t>Use a synthetic two-dimensional dataset, “Cassini”, to warm up</a:t>
            </a:r>
          </a:p>
          <a:p>
            <a:r>
              <a:rPr lang="en-US" dirty="0" smtClean="0"/>
              <a:t>Unlike Chicago data, this ‘toy’ data has very distinct clusters</a:t>
            </a:r>
          </a:p>
          <a:p>
            <a:pPr lvl="1"/>
            <a:r>
              <a:rPr lang="en-US" dirty="0" smtClean="0"/>
              <a:t>2 </a:t>
            </a:r>
            <a:r>
              <a:rPr lang="en-US" dirty="0"/>
              <a:t>non-convex, banana-shaped clusters </a:t>
            </a:r>
            <a:r>
              <a:rPr lang="en-US" dirty="0" smtClean="0"/>
              <a:t>curve around 1 </a:t>
            </a:r>
            <a:r>
              <a:rPr lang="en-US" dirty="0"/>
              <a:t>circular </a:t>
            </a:r>
            <a:r>
              <a:rPr lang="en-US" dirty="0" smtClean="0"/>
              <a:t>cluster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" r="6097" b="4586"/>
          <a:stretch/>
        </p:blipFill>
        <p:spPr>
          <a:xfrm>
            <a:off x="2755205" y="2798119"/>
            <a:ext cx="5968171" cy="36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HG Ensemble Results-Cluster 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7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lusters-Cluster 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8 Before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3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m K8 CHG Ensemble Results-Cluster 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6096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72" y="134035"/>
            <a:ext cx="10613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			Cluster 8 After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720" y="152400"/>
            <a:ext cx="19710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</a:t>
            </a:r>
          </a:p>
          <a:p>
            <a:endParaRPr lang="en-US" dirty="0"/>
          </a:p>
          <a:p>
            <a:r>
              <a:rPr lang="en-US" dirty="0" smtClean="0"/>
              <a:t>All Clusters</a:t>
            </a:r>
          </a:p>
          <a:p>
            <a:endParaRPr lang="en-US" dirty="0"/>
          </a:p>
          <a:p>
            <a:r>
              <a:rPr lang="en-US" dirty="0" smtClean="0"/>
              <a:t>Before Ensemble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4" t="39038" r="1402" b="37595"/>
          <a:stretch/>
        </p:blipFill>
        <p:spPr>
          <a:xfrm>
            <a:off x="8818880" y="2175873"/>
            <a:ext cx="1960775" cy="25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49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" r="933"/>
          <a:stretch/>
        </p:blipFill>
        <p:spPr>
          <a:xfrm>
            <a:off x="2286000" y="162560"/>
            <a:ext cx="7548880" cy="66954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720" y="152400"/>
            <a:ext cx="19710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DATA</a:t>
            </a:r>
          </a:p>
          <a:p>
            <a:endParaRPr lang="en-US" dirty="0"/>
          </a:p>
          <a:p>
            <a:r>
              <a:rPr lang="en-US" dirty="0" smtClean="0"/>
              <a:t>All Clusters</a:t>
            </a:r>
          </a:p>
          <a:p>
            <a:endParaRPr lang="en-US" dirty="0"/>
          </a:p>
          <a:p>
            <a:r>
              <a:rPr lang="en-US" dirty="0" smtClean="0"/>
              <a:t>After Ensemble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4" t="39038" r="1402" b="37595"/>
          <a:stretch/>
        </p:blipFill>
        <p:spPr>
          <a:xfrm>
            <a:off x="8817728" y="2175873"/>
            <a:ext cx="1960775" cy="25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58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800735"/>
          </a:xfrm>
        </p:spPr>
        <p:txBody>
          <a:bodyPr/>
          <a:lstStyle/>
          <a:p>
            <a:r>
              <a:rPr lang="en-US" dirty="0" smtClean="0"/>
              <a:t>Limitations &amp;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49006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Our sample sizes are small compared to the genome data these techniques were developed for</a:t>
            </a:r>
          </a:p>
          <a:p>
            <a:r>
              <a:rPr lang="en-US" dirty="0" smtClean="0"/>
              <a:t>Cluster Stability - Cluster labels change with each new run/algorithm, difficult to compare results without re-labelling/reconciling cluster A became B.  Even with same seed, ensemble cluster results vary slightly between runs.</a:t>
            </a:r>
          </a:p>
          <a:p>
            <a:r>
              <a:rPr lang="en-US" dirty="0" smtClean="0"/>
              <a:t>Try assigning weights to features when voting results and varying weights in a systematic way to allow comparisons. (</a:t>
            </a:r>
            <a:r>
              <a:rPr lang="en-US" dirty="0"/>
              <a:t>Grid Search </a:t>
            </a:r>
            <a:r>
              <a:rPr lang="en-US" dirty="0" smtClean="0"/>
              <a:t>of : </a:t>
            </a:r>
            <a:r>
              <a:rPr lang="en-US" dirty="0" err="1" smtClean="0"/>
              <a:t>Nstart</a:t>
            </a:r>
            <a:r>
              <a:rPr lang="en-US" dirty="0" smtClean="0"/>
              <a:t>, K, Distance Metrics, Consensus Methods, Attribute Weighting, # of Sample Replicates, Proportion of Sample Sizes per Replicate)</a:t>
            </a:r>
          </a:p>
          <a:p>
            <a:r>
              <a:rPr lang="en-US" dirty="0" smtClean="0"/>
              <a:t>Without tools to automate Grid Search, not feasible for this project and likely not computationally possible without large machines or very long computation times.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34645"/>
            <a:ext cx="11282680" cy="1325563"/>
          </a:xfrm>
        </p:spPr>
        <p:txBody>
          <a:bodyPr anchor="t"/>
          <a:lstStyle/>
          <a:p>
            <a:r>
              <a:rPr lang="en-US" dirty="0" smtClean="0"/>
              <a:t>Single Clustering: </a:t>
            </a:r>
            <a:r>
              <a:rPr lang="en-US" dirty="0" err="1" smtClean="0"/>
              <a:t>Kmeans</a:t>
            </a:r>
            <a:r>
              <a:rPr lang="en-US" dirty="0" smtClean="0"/>
              <a:t>, </a:t>
            </a:r>
            <a:r>
              <a:rPr lang="en-US" dirty="0" err="1" smtClean="0"/>
              <a:t>Cmeans</a:t>
            </a:r>
            <a:r>
              <a:rPr lang="en-US" dirty="0" smtClean="0"/>
              <a:t>, PAM, </a:t>
            </a:r>
            <a:r>
              <a:rPr lang="en-US" dirty="0" err="1" smtClean="0"/>
              <a:t>DBScan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2" t="4846" r="5098" b="14679"/>
          <a:stretch/>
        </p:blipFill>
        <p:spPr>
          <a:xfrm>
            <a:off x="1185776" y="1040228"/>
            <a:ext cx="4805680" cy="2851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6852" r="6107" b="14019"/>
          <a:stretch/>
        </p:blipFill>
        <p:spPr>
          <a:xfrm>
            <a:off x="6207760" y="1087980"/>
            <a:ext cx="4724400" cy="2804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" t="7487" r="5178" b="13732"/>
          <a:stretch/>
        </p:blipFill>
        <p:spPr>
          <a:xfrm>
            <a:off x="1185776" y="4066162"/>
            <a:ext cx="4828944" cy="2791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5419" r="5796" b="13446"/>
          <a:stretch/>
        </p:blipFill>
        <p:spPr>
          <a:xfrm>
            <a:off x="6187440" y="3982719"/>
            <a:ext cx="4744720" cy="28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603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 smtClean="0"/>
              <a:t>Single Clustering: 3 Variations on Single </a:t>
            </a:r>
            <a:r>
              <a:rPr lang="en-US" sz="4000" dirty="0" err="1" smtClean="0"/>
              <a:t>Kmeans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" t="5417" r="5044" b="11569"/>
          <a:stretch/>
        </p:blipFill>
        <p:spPr>
          <a:xfrm>
            <a:off x="624840" y="3730372"/>
            <a:ext cx="4811963" cy="2941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6852" r="6107" b="14019"/>
          <a:stretch/>
        </p:blipFill>
        <p:spPr>
          <a:xfrm>
            <a:off x="3192412" y="926213"/>
            <a:ext cx="4724400" cy="2804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" t="5132" r="5420" b="13159"/>
          <a:stretch/>
        </p:blipFill>
        <p:spPr>
          <a:xfrm>
            <a:off x="5554612" y="3730372"/>
            <a:ext cx="4754880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9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 Consensus of Clustering --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5785" y="1594215"/>
            <a:ext cx="3471672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“Given an ensemble of partitions </a:t>
            </a:r>
            <a:r>
              <a:rPr lang="en-US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400" i="1" baseline="-25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,...,P</a:t>
            </a:r>
            <a:r>
              <a:rPr lang="en-US" sz="2800" i="1" baseline="-25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the same </a:t>
            </a:r>
            <a:r>
              <a:rPr lang="en-US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objects and weights </a:t>
            </a:r>
            <a:r>
              <a:rPr lang="en-US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</a:t>
            </a:r>
            <a:r>
              <a:rPr lang="en-US" sz="2400" i="1" baseline="-25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,...,</a:t>
            </a:r>
            <a:r>
              <a:rPr lang="en-US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</a:t>
            </a:r>
            <a:r>
              <a:rPr lang="en-US" sz="2400" i="1" baseline="-25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summing to one, a soft Euclidean consensus partition (generalized mean partition) is defined as a partition which minimizes 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/>
          <a:srcRect t="12881" r="6202" b="20872"/>
          <a:stretch/>
        </p:blipFill>
        <p:spPr>
          <a:xfrm>
            <a:off x="892377" y="3635800"/>
            <a:ext cx="2212976" cy="6675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03483" y="4202045"/>
            <a:ext cx="2226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 </a:t>
            </a:r>
            <a:r>
              <a:rPr lang="en-US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Ƥ</a:t>
            </a:r>
            <a:r>
              <a:rPr lang="en-US" sz="2400" i="1" baseline="-25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a given </a:t>
            </a:r>
            <a:r>
              <a:rPr lang="en-US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v”.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2504" y="6236868"/>
            <a:ext cx="11682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K. </a:t>
            </a:r>
            <a:r>
              <a:rPr lang="en-US" sz="1100" dirty="0" err="1" smtClean="0"/>
              <a:t>Hornik</a:t>
            </a:r>
            <a:r>
              <a:rPr lang="en-US" sz="1100" dirty="0" smtClean="0"/>
              <a:t> and W. </a:t>
            </a:r>
            <a:r>
              <a:rPr lang="en-US" sz="1100" dirty="0" err="1" smtClean="0"/>
              <a:t>B¨ohm</a:t>
            </a:r>
            <a:r>
              <a:rPr lang="en-US" sz="1100" dirty="0" smtClean="0"/>
              <a:t>, Data Analysis, Machine Learning and Applications: Proceedings of the 31st Annual Conference of the </a:t>
            </a:r>
            <a:r>
              <a:rPr lang="en-US" sz="1100" dirty="0" err="1" smtClean="0"/>
              <a:t>Gesellschaft</a:t>
            </a:r>
            <a:r>
              <a:rPr lang="en-US" sz="1100" dirty="0" smtClean="0"/>
              <a:t> </a:t>
            </a:r>
            <a:r>
              <a:rPr lang="en-US" sz="1100" dirty="0" err="1" smtClean="0"/>
              <a:t>f¨ur</a:t>
            </a:r>
            <a:r>
              <a:rPr lang="en-US" sz="1100" dirty="0" smtClean="0"/>
              <a:t> </a:t>
            </a:r>
            <a:r>
              <a:rPr lang="en-US" sz="1100" dirty="0" err="1" smtClean="0"/>
              <a:t>Klassifikation</a:t>
            </a:r>
            <a:r>
              <a:rPr lang="en-US" sz="1100" dirty="0" smtClean="0"/>
              <a:t> </a:t>
            </a:r>
            <a:r>
              <a:rPr lang="en-US" sz="1100" dirty="0" err="1" smtClean="0"/>
              <a:t>e.V</a:t>
            </a:r>
            <a:r>
              <a:rPr lang="en-US" sz="1100" dirty="0" smtClean="0"/>
              <a:t>., </a:t>
            </a:r>
            <a:r>
              <a:rPr lang="en-US" sz="1100" dirty="0" err="1" smtClean="0"/>
              <a:t>Albert-LudwigsUniversit¨at</a:t>
            </a:r>
            <a:r>
              <a:rPr lang="en-US" sz="1100" dirty="0" smtClean="0"/>
              <a:t> Freiburg, March 7–9, 2007, </a:t>
            </a:r>
            <a:r>
              <a:rPr lang="en-US" sz="1100" dirty="0" err="1" smtClean="0"/>
              <a:t>ch.</a:t>
            </a:r>
            <a:r>
              <a:rPr lang="en-US" sz="1100" dirty="0" smtClean="0"/>
              <a:t> Hard and Soft Euclidean Consensus Partitions, pp. 147–154. Berlin, Heidelberg: Springer Berlin Heidelberg, 2008.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465785" y="1594215"/>
            <a:ext cx="3471672" cy="314732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160940" y="1567757"/>
          <a:ext cx="6467911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842"/>
                <a:gridCol w="1140902"/>
                <a:gridCol w="796955"/>
                <a:gridCol w="847288"/>
                <a:gridCol w="520117"/>
                <a:gridCol w="469784"/>
                <a:gridCol w="609269"/>
                <a:gridCol w="1353754"/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r>
                        <a:rPr lang="en-US" baseline="0" dirty="0" smtClean="0"/>
                        <a:t> Bootstrap Replicates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Hartigan</a:t>
                      </a:r>
                      <a:r>
                        <a:rPr lang="en-US" baseline="0" dirty="0" smtClean="0"/>
                        <a:t>-Wong </a:t>
                      </a:r>
                      <a:r>
                        <a:rPr lang="en-US" dirty="0" smtClean="0"/>
                        <a:t>k-means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Partitions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SE </a:t>
                      </a:r>
                    </a:p>
                    <a:p>
                      <a:pPr algn="ctr" rtl="0"/>
                      <a:r>
                        <a:rPr lang="en-US" dirty="0" smtClean="0"/>
                        <a:t>Consensus </a:t>
                      </a:r>
                    </a:p>
                    <a:p>
                      <a:pPr algn="ctr" rtl="0"/>
                      <a:r>
                        <a:rPr lang="en-US" dirty="0" smtClean="0"/>
                        <a:t>per Cluster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OPTIONAL</a:t>
                      </a:r>
                      <a:endParaRPr lang="en-US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Obs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C1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</a:t>
                      </a:r>
                      <a:r>
                        <a:rPr lang="en-US" baseline="0" dirty="0" smtClean="0"/>
                        <a:t> Cluster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13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1664</Words>
  <Application>Microsoft Office PowerPoint</Application>
  <PresentationFormat>Custom</PresentationFormat>
  <Paragraphs>323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Get a CluE: Ensemble Clustering  with Chicago Housing Data</vt:lpstr>
      <vt:lpstr>7 Counties Housing Data</vt:lpstr>
      <vt:lpstr>Goal (Problem / Motivation) </vt:lpstr>
      <vt:lpstr>Methodology</vt:lpstr>
      <vt:lpstr>Ensemble Clustering: How It Works</vt:lpstr>
      <vt:lpstr>Methodology applied to ‘Toy’ Data</vt:lpstr>
      <vt:lpstr>Single Clustering: Kmeans, Cmeans, PAM, DBScan</vt:lpstr>
      <vt:lpstr>Single Clustering: 3 Variations on Single Kmeans</vt:lpstr>
      <vt:lpstr>SE Consensus of Clustering -- Example</vt:lpstr>
      <vt:lpstr>GV3 Consensus of Clustering -- Example</vt:lpstr>
      <vt:lpstr> Ensemble and Consensus with Single Kmeans - one ensemble of the three single kmeans algorithms -  2 different consensus methods: SE and GV3</vt:lpstr>
      <vt:lpstr>Bagging Clustering with BagClust1</vt:lpstr>
      <vt:lpstr>Boot Strap Kmeans: Bag_Clust1 vs (SE or GV3)</vt:lpstr>
      <vt:lpstr>Single PAM vs Bagged Ensemble of PAM</vt:lpstr>
      <vt:lpstr>PAM with 50 Bagged Replicates</vt:lpstr>
      <vt:lpstr>PAM with 100 Bagged Replicates</vt:lpstr>
      <vt:lpstr>PAM with 200 Bagged Replicates</vt:lpstr>
      <vt:lpstr>Toy Data – Conclusions</vt:lpstr>
      <vt:lpstr>Optimizing base clustering on Chicago data</vt:lpstr>
      <vt:lpstr>Choosing k=8 for Ensembles (weak membership reduction)</vt:lpstr>
      <vt:lpstr>Don’t be fooled by Weak Membership alone</vt:lpstr>
      <vt:lpstr>Compare “Wealth Cluster”:         Pam k (119 members) vs kmeans (9 members)</vt:lpstr>
      <vt:lpstr>Ensemble Can Refine Clustering Results</vt:lpstr>
      <vt:lpstr>Pam K Internal Validation Indices- Ensemble Wins</vt:lpstr>
      <vt:lpstr>Choose Internal Validity Measures Wisely</vt:lpstr>
      <vt:lpstr>Choose Internal Validity Measures Wisely (2) -- Toy Data External Validation</vt:lpstr>
      <vt:lpstr>Visualizing results:  NOW data  Bagging with Clustering ensemble  vs  single PAM partition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results:  CHANGE data  Bagging with Clustering ensemble  vs  single PAM partition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&amp; 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G</dc:creator>
  <cp:lastModifiedBy>Liao, David</cp:lastModifiedBy>
  <cp:revision>109</cp:revision>
  <cp:lastPrinted>2016-03-16T21:08:05Z</cp:lastPrinted>
  <dcterms:created xsi:type="dcterms:W3CDTF">2016-03-15T11:23:44Z</dcterms:created>
  <dcterms:modified xsi:type="dcterms:W3CDTF">2016-03-16T21:18:02Z</dcterms:modified>
</cp:coreProperties>
</file>